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0287000" cy="12852400"/>
  <p:notesSz cx="6858000" cy="9144000"/>
  <p:embeddedFontLst>
    <p:embeddedFont>
      <p:font typeface="Source Han Sans JP Bold" charset="1" panose="020B0800000000000000"/>
      <p:regular r:id="rId16"/>
    </p:embeddedFont>
    <p:embeddedFont>
      <p:font typeface="Source Han Sans JP Medium" charset="1" panose="020B0600000000000000"/>
      <p:regular r:id="rId17"/>
    </p:embeddedFont>
    <p:embeddedFont>
      <p:font typeface="Source Han Sans JP" charset="1" panose="020B040000000000000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7.png" Type="http://schemas.openxmlformats.org/officeDocument/2006/relationships/image"/><Relationship Id="rId8" Target="../media/image8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9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7.png" Type="http://schemas.openxmlformats.org/officeDocument/2006/relationships/image"/><Relationship Id="rId8" Target="../media/image8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0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7.png" Type="http://schemas.openxmlformats.org/officeDocument/2006/relationships/image"/><Relationship Id="rId8" Target="../media/image8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1.jpeg" Type="http://schemas.openxmlformats.org/officeDocument/2006/relationships/image"/><Relationship Id="rId4" Target="../media/image12.png" Type="http://schemas.openxmlformats.org/officeDocument/2006/relationships/image"/><Relationship Id="rId5" Target="../media/image1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3570827"/>
            <a:ext cx="10287000" cy="5717097"/>
            <a:chOff x="0" y="0"/>
            <a:chExt cx="13716000" cy="7622796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8291" r="0" b="8291"/>
            <a:stretch>
              <a:fillRect/>
            </a:stretch>
          </p:blipFill>
          <p:spPr>
            <a:xfrm flipH="false" flipV="false">
              <a:off x="0" y="0"/>
              <a:ext cx="13716000" cy="7622796"/>
            </a:xfrm>
            <a:prstGeom prst="rect">
              <a:avLst/>
            </a:prstGeom>
          </p:spPr>
        </p:pic>
      </p:grpSp>
      <p:sp>
        <p:nvSpPr>
          <p:cNvPr name="AutoShape 4" id="4"/>
          <p:cNvSpPr/>
          <p:nvPr/>
        </p:nvSpPr>
        <p:spPr>
          <a:xfrm flipV="true">
            <a:off x="1028700" y="11095787"/>
            <a:ext cx="8229600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8801641" y="276941"/>
            <a:ext cx="1195640" cy="751759"/>
          </a:xfrm>
          <a:custGeom>
            <a:avLst/>
            <a:gdLst/>
            <a:ahLst/>
            <a:cxnLst/>
            <a:rect r="r" b="b" t="t" l="l"/>
            <a:pathLst>
              <a:path h="751759" w="1195640">
                <a:moveTo>
                  <a:pt x="0" y="0"/>
                </a:moveTo>
                <a:lnTo>
                  <a:pt x="1195640" y="0"/>
                </a:lnTo>
                <a:lnTo>
                  <a:pt x="1195640" y="751759"/>
                </a:lnTo>
                <a:lnTo>
                  <a:pt x="0" y="7517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0" y="169850"/>
            <a:ext cx="10287000" cy="9104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56"/>
              </a:lnSpc>
              <a:spcBef>
                <a:spcPct val="0"/>
              </a:spcBef>
            </a:pPr>
            <a:r>
              <a:rPr lang="en-US" b="true" sz="4562" spc="228">
                <a:solidFill>
                  <a:srgbClr val="000000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第1回ほしぞら総選挙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83291" y="10275397"/>
            <a:ext cx="9920419" cy="525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6"/>
              </a:lnSpc>
              <a:spcBef>
                <a:spcPct val="0"/>
              </a:spcBef>
            </a:pPr>
            <a:r>
              <a:rPr lang="en-US" b="true" sz="2680" spc="268">
                <a:solidFill>
                  <a:srgbClr val="000000"/>
                </a:solidFill>
                <a:latin typeface="Source Han Sans JP Medium"/>
                <a:ea typeface="Source Han Sans JP Medium"/>
                <a:cs typeface="Source Han Sans JP Medium"/>
                <a:sym typeface="Source Han Sans JP Medium"/>
              </a:rPr>
              <a:t>公開天文台100周年記念事業委員会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466309" y="11298671"/>
            <a:ext cx="7354382" cy="400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52"/>
              </a:lnSpc>
            </a:pPr>
            <a:r>
              <a:rPr lang="en-US" sz="2007" spc="10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星空と　人をつないで　一世紀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0" y="1672965"/>
            <a:ext cx="10287000" cy="1307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56"/>
              </a:lnSpc>
              <a:spcBef>
                <a:spcPct val="0"/>
              </a:spcBef>
            </a:pPr>
            <a:r>
              <a:rPr lang="en-US" b="true" sz="6562" spc="328">
                <a:solidFill>
                  <a:srgbClr val="000000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好きな天体 3選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0" y="1242209"/>
            <a:ext cx="10287000" cy="5389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96"/>
              </a:lnSpc>
              <a:spcBef>
                <a:spcPct val="0"/>
              </a:spcBef>
            </a:pPr>
            <a:r>
              <a:rPr lang="en-US" b="true" sz="2762" spc="138">
                <a:solidFill>
                  <a:srgbClr val="000000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公開天文台職員が選ぶ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707659" y="2063288"/>
            <a:ext cx="4871682" cy="3063070"/>
          </a:xfrm>
          <a:custGeom>
            <a:avLst/>
            <a:gdLst/>
            <a:ahLst/>
            <a:cxnLst/>
            <a:rect r="r" b="b" t="t" l="l"/>
            <a:pathLst>
              <a:path h="3063070" w="4871682">
                <a:moveTo>
                  <a:pt x="0" y="0"/>
                </a:moveTo>
                <a:lnTo>
                  <a:pt x="4871682" y="0"/>
                </a:lnTo>
                <a:lnTo>
                  <a:pt x="4871682" y="3063070"/>
                </a:lnTo>
                <a:lnTo>
                  <a:pt x="0" y="30630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6137706"/>
            <a:ext cx="8229600" cy="4469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2"/>
              </a:lnSpc>
            </a:pPr>
            <a:r>
              <a:rPr lang="en-US" sz="240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フォローして最新情報をチェック！</a:t>
            </a:r>
          </a:p>
          <a:p>
            <a:pPr algn="ctr">
              <a:lnSpc>
                <a:spcPts val="5112"/>
              </a:lnSpc>
            </a:pPr>
            <a:r>
              <a:rPr lang="en-US" sz="240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また、イベントの詳細はプロフィール欄のURLから！</a:t>
            </a:r>
          </a:p>
          <a:p>
            <a:pPr algn="ctr">
              <a:lnSpc>
                <a:spcPts val="5112"/>
              </a:lnSpc>
            </a:pPr>
            <a:r>
              <a:rPr lang="en-US" sz="240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今後の投稿もお楽しみに！</a:t>
            </a:r>
          </a:p>
          <a:p>
            <a:pPr algn="ctr">
              <a:lnSpc>
                <a:spcPts val="5112"/>
              </a:lnSpc>
            </a:pPr>
          </a:p>
          <a:p>
            <a:pPr algn="ctr">
              <a:lnSpc>
                <a:spcPts val="5112"/>
              </a:lnSpc>
            </a:pPr>
            <a:r>
              <a:rPr lang="en-US" sz="240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日本公開天文台協会</a:t>
            </a:r>
          </a:p>
          <a:p>
            <a:pPr algn="ctr">
              <a:lnSpc>
                <a:spcPts val="5112"/>
              </a:lnSpc>
            </a:pPr>
            <a:r>
              <a:rPr lang="en-US" sz="240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公開天文台100周年記念事業委員会</a:t>
            </a:r>
          </a:p>
          <a:p>
            <a:pPr algn="ctr" marL="0" indent="0" lvl="1">
              <a:lnSpc>
                <a:spcPts val="5112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54562" y="931130"/>
            <a:ext cx="8203738" cy="653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 spc="77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ほしぞら総選挙とは？</a:t>
            </a:r>
          </a:p>
        </p:txBody>
      </p:sp>
      <p:sp>
        <p:nvSpPr>
          <p:cNvPr name="AutoShape 3" id="3"/>
          <p:cNvSpPr/>
          <p:nvPr/>
        </p:nvSpPr>
        <p:spPr>
          <a:xfrm>
            <a:off x="1028700" y="2140909"/>
            <a:ext cx="8229600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8801641" y="276941"/>
            <a:ext cx="1195640" cy="751759"/>
          </a:xfrm>
          <a:custGeom>
            <a:avLst/>
            <a:gdLst/>
            <a:ahLst/>
            <a:cxnLst/>
            <a:rect r="r" b="b" t="t" l="l"/>
            <a:pathLst>
              <a:path h="751759" w="1195640">
                <a:moveTo>
                  <a:pt x="0" y="0"/>
                </a:moveTo>
                <a:lnTo>
                  <a:pt x="1195640" y="0"/>
                </a:lnTo>
                <a:lnTo>
                  <a:pt x="1195640" y="751759"/>
                </a:lnTo>
                <a:lnTo>
                  <a:pt x="0" y="7517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882902" y="2276814"/>
            <a:ext cx="8516559" cy="8946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63"/>
              </a:lnSpc>
            </a:pPr>
            <a:r>
              <a:rPr lang="en-US" sz="27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みなさんは好きな星座・天体はありますか？</a:t>
            </a:r>
          </a:p>
          <a:p>
            <a:pPr algn="just">
              <a:lnSpc>
                <a:spcPts val="5963"/>
              </a:lnSpc>
            </a:pPr>
            <a:r>
              <a:rPr lang="en-US" sz="27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この企画は</a:t>
            </a:r>
            <a:r>
              <a:rPr lang="en-US" sz="2799" b="true">
                <a:solidFill>
                  <a:srgbClr val="000000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星空を見せるプロ</a:t>
            </a:r>
            <a:r>
              <a:rPr lang="en-US" sz="27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である</a:t>
            </a:r>
          </a:p>
          <a:p>
            <a:pPr algn="just">
              <a:lnSpc>
                <a:spcPts val="5963"/>
              </a:lnSpc>
            </a:pPr>
            <a:r>
              <a:rPr lang="en-US" sz="27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「公開天文台の職員」に「</a:t>
            </a:r>
            <a:r>
              <a:rPr lang="en-US" sz="2799" b="true">
                <a:solidFill>
                  <a:srgbClr val="D40000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好きな星座・天体</a:t>
            </a:r>
            <a:r>
              <a:rPr lang="en-US" sz="2799" b="true">
                <a:solidFill>
                  <a:srgbClr val="000000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」</a:t>
            </a:r>
            <a:r>
              <a:rPr lang="en-US" sz="27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と「お客様へ</a:t>
            </a:r>
            <a:r>
              <a:rPr lang="en-US" sz="2799">
                <a:solidFill>
                  <a:srgbClr val="161615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ぜひ見てもらいたい星座・天体</a:t>
            </a:r>
            <a:r>
              <a:rPr lang="en-US" sz="2799" b="true">
                <a:solidFill>
                  <a:srgbClr val="000000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」</a:t>
            </a:r>
            <a:r>
              <a:rPr lang="en-US" sz="27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を投票してもらったものです。</a:t>
            </a:r>
          </a:p>
          <a:p>
            <a:pPr algn="just">
              <a:lnSpc>
                <a:spcPts val="5963"/>
              </a:lnSpc>
            </a:pPr>
            <a:r>
              <a:rPr lang="en-US" sz="27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職員の</a:t>
            </a:r>
            <a:r>
              <a:rPr lang="en-US" sz="2799" b="true">
                <a:solidFill>
                  <a:srgbClr val="000000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熱い思い</a:t>
            </a:r>
            <a:r>
              <a:rPr lang="en-US" sz="27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が詰まった結果となりました。</a:t>
            </a:r>
          </a:p>
          <a:p>
            <a:pPr algn="just">
              <a:lnSpc>
                <a:spcPts val="5963"/>
              </a:lnSpc>
            </a:pPr>
          </a:p>
          <a:p>
            <a:pPr algn="just">
              <a:lnSpc>
                <a:spcPts val="5963"/>
              </a:lnSpc>
            </a:pPr>
            <a:r>
              <a:rPr lang="en-US" sz="2799" b="true">
                <a:solidFill>
                  <a:srgbClr val="000000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投票内容</a:t>
            </a:r>
          </a:p>
          <a:p>
            <a:pPr algn="just">
              <a:lnSpc>
                <a:spcPts val="5963"/>
              </a:lnSpc>
            </a:pPr>
            <a:r>
              <a:rPr lang="en-US" sz="27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★好きな天体とその理由</a:t>
            </a:r>
          </a:p>
          <a:p>
            <a:pPr algn="just">
              <a:lnSpc>
                <a:spcPts val="5963"/>
              </a:lnSpc>
            </a:pPr>
            <a:r>
              <a:rPr lang="en-US" sz="27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★お客様へおすすめしたい天体とその理由</a:t>
            </a:r>
          </a:p>
          <a:p>
            <a:pPr algn="just">
              <a:lnSpc>
                <a:spcPts val="5963"/>
              </a:lnSpc>
            </a:pPr>
            <a:r>
              <a:rPr lang="en-US" sz="27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★好きな星座とその理由</a:t>
            </a:r>
          </a:p>
          <a:p>
            <a:pPr algn="just">
              <a:lnSpc>
                <a:spcPts val="5963"/>
              </a:lnSpc>
            </a:pPr>
            <a:r>
              <a:rPr lang="en-US" sz="27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★お客様へおすすめしたい星座とその理由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028700" y="2140909"/>
            <a:ext cx="8229600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8801641" y="276941"/>
            <a:ext cx="1195640" cy="751759"/>
          </a:xfrm>
          <a:custGeom>
            <a:avLst/>
            <a:gdLst/>
            <a:ahLst/>
            <a:cxnLst/>
            <a:rect r="r" b="b" t="t" l="l"/>
            <a:pathLst>
              <a:path h="751759" w="1195640">
                <a:moveTo>
                  <a:pt x="0" y="0"/>
                </a:moveTo>
                <a:lnTo>
                  <a:pt x="1195640" y="0"/>
                </a:lnTo>
                <a:lnTo>
                  <a:pt x="1195640" y="751759"/>
                </a:lnTo>
                <a:lnTo>
                  <a:pt x="0" y="7517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3023467"/>
            <a:ext cx="10287000" cy="6853714"/>
          </a:xfrm>
          <a:custGeom>
            <a:avLst/>
            <a:gdLst/>
            <a:ahLst/>
            <a:cxnLst/>
            <a:rect r="r" b="b" t="t" l="l"/>
            <a:pathLst>
              <a:path h="6853714" w="10287000">
                <a:moveTo>
                  <a:pt x="0" y="0"/>
                </a:moveTo>
                <a:lnTo>
                  <a:pt x="10287000" y="0"/>
                </a:lnTo>
                <a:lnTo>
                  <a:pt x="10287000" y="6853714"/>
                </a:lnTo>
                <a:lnTo>
                  <a:pt x="0" y="6853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857325" y="1143479"/>
            <a:ext cx="8572349" cy="8540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4999" spc="999">
                <a:solidFill>
                  <a:srgbClr val="000000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第1位　M45（すばる）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0" y="489744"/>
            <a:ext cx="10287000" cy="5389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96"/>
              </a:lnSpc>
              <a:spcBef>
                <a:spcPct val="0"/>
              </a:spcBef>
            </a:pPr>
            <a:r>
              <a:rPr lang="en-US" sz="2762" spc="138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公開天文台職員が選ぶ好きな天体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0" y="10867781"/>
            <a:ext cx="10287000" cy="6500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46"/>
              </a:lnSpc>
              <a:spcBef>
                <a:spcPct val="0"/>
              </a:spcBef>
            </a:pPr>
            <a:r>
              <a:rPr lang="en-US" sz="3262" spc="163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第1回ほしぞら総選挙</a:t>
            </a:r>
          </a:p>
        </p:txBody>
      </p:sp>
      <p:sp>
        <p:nvSpPr>
          <p:cNvPr name="AutoShape 8" id="8"/>
          <p:cNvSpPr/>
          <p:nvPr/>
        </p:nvSpPr>
        <p:spPr>
          <a:xfrm>
            <a:off x="2990368" y="11635339"/>
            <a:ext cx="4248215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9" id="9"/>
          <p:cNvSpPr txBox="true"/>
          <p:nvPr/>
        </p:nvSpPr>
        <p:spPr>
          <a:xfrm rot="0">
            <a:off x="1466309" y="11740114"/>
            <a:ext cx="7354382" cy="400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52"/>
              </a:lnSpc>
            </a:pPr>
            <a:r>
              <a:rPr lang="en-US" sz="2007" spc="10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星空と　人をつないで　一世紀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028700" y="2140909"/>
            <a:ext cx="8229600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8801641" y="276941"/>
            <a:ext cx="1195640" cy="751759"/>
          </a:xfrm>
          <a:custGeom>
            <a:avLst/>
            <a:gdLst/>
            <a:ahLst/>
            <a:cxnLst/>
            <a:rect r="r" b="b" t="t" l="l"/>
            <a:pathLst>
              <a:path h="751759" w="1195640">
                <a:moveTo>
                  <a:pt x="0" y="0"/>
                </a:moveTo>
                <a:lnTo>
                  <a:pt x="1195640" y="0"/>
                </a:lnTo>
                <a:lnTo>
                  <a:pt x="1195640" y="751759"/>
                </a:lnTo>
                <a:lnTo>
                  <a:pt x="0" y="7517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57871" y="4790496"/>
            <a:ext cx="1401086" cy="1401086"/>
          </a:xfrm>
          <a:custGeom>
            <a:avLst/>
            <a:gdLst/>
            <a:ahLst/>
            <a:cxnLst/>
            <a:rect r="r" b="b" t="t" l="l"/>
            <a:pathLst>
              <a:path h="1401086" w="1401086">
                <a:moveTo>
                  <a:pt x="0" y="0"/>
                </a:moveTo>
                <a:lnTo>
                  <a:pt x="1401086" y="0"/>
                </a:lnTo>
                <a:lnTo>
                  <a:pt x="1401086" y="1401086"/>
                </a:lnTo>
                <a:lnTo>
                  <a:pt x="0" y="14010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998375" y="8187822"/>
            <a:ext cx="1401086" cy="1401086"/>
          </a:xfrm>
          <a:custGeom>
            <a:avLst/>
            <a:gdLst/>
            <a:ahLst/>
            <a:cxnLst/>
            <a:rect r="r" b="b" t="t" l="l"/>
            <a:pathLst>
              <a:path h="1401086" w="1401086">
                <a:moveTo>
                  <a:pt x="0" y="0"/>
                </a:moveTo>
                <a:lnTo>
                  <a:pt x="1401086" y="0"/>
                </a:lnTo>
                <a:lnTo>
                  <a:pt x="1401086" y="1401085"/>
                </a:lnTo>
                <a:lnTo>
                  <a:pt x="0" y="14010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694937" y="2140909"/>
            <a:ext cx="4662277" cy="2918512"/>
          </a:xfrm>
          <a:custGeom>
            <a:avLst/>
            <a:gdLst/>
            <a:ahLst/>
            <a:cxnLst/>
            <a:rect r="r" b="b" t="t" l="l"/>
            <a:pathLst>
              <a:path h="2918512" w="4662277">
                <a:moveTo>
                  <a:pt x="0" y="0"/>
                </a:moveTo>
                <a:lnTo>
                  <a:pt x="4662277" y="0"/>
                </a:lnTo>
                <a:lnTo>
                  <a:pt x="4662277" y="2918512"/>
                </a:lnTo>
                <a:lnTo>
                  <a:pt x="0" y="29185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730351" y="8078314"/>
            <a:ext cx="4826298" cy="3021186"/>
          </a:xfrm>
          <a:custGeom>
            <a:avLst/>
            <a:gdLst/>
            <a:ahLst/>
            <a:cxnLst/>
            <a:rect r="r" b="b" t="t" l="l"/>
            <a:pathLst>
              <a:path h="3021186" w="4826298">
                <a:moveTo>
                  <a:pt x="0" y="0"/>
                </a:moveTo>
                <a:lnTo>
                  <a:pt x="4826298" y="0"/>
                </a:lnTo>
                <a:lnTo>
                  <a:pt x="4826298" y="3021187"/>
                </a:lnTo>
                <a:lnTo>
                  <a:pt x="0" y="30211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57871" y="10654114"/>
            <a:ext cx="1401086" cy="1401086"/>
          </a:xfrm>
          <a:custGeom>
            <a:avLst/>
            <a:gdLst/>
            <a:ahLst/>
            <a:cxnLst/>
            <a:rect r="r" b="b" t="t" l="l"/>
            <a:pathLst>
              <a:path h="1401086" w="1401086">
                <a:moveTo>
                  <a:pt x="0" y="0"/>
                </a:moveTo>
                <a:lnTo>
                  <a:pt x="1401086" y="0"/>
                </a:lnTo>
                <a:lnTo>
                  <a:pt x="1401086" y="1401086"/>
                </a:lnTo>
                <a:lnTo>
                  <a:pt x="0" y="14010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978577" y="4992934"/>
            <a:ext cx="4478166" cy="3466415"/>
          </a:xfrm>
          <a:custGeom>
            <a:avLst/>
            <a:gdLst/>
            <a:ahLst/>
            <a:cxnLst/>
            <a:rect r="r" b="b" t="t" l="l"/>
            <a:pathLst>
              <a:path h="3466415" w="4478166">
                <a:moveTo>
                  <a:pt x="0" y="0"/>
                </a:moveTo>
                <a:lnTo>
                  <a:pt x="4478166" y="0"/>
                </a:lnTo>
                <a:lnTo>
                  <a:pt x="4478166" y="3466415"/>
                </a:lnTo>
                <a:lnTo>
                  <a:pt x="0" y="34664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57325" y="1100059"/>
            <a:ext cx="8572349" cy="8540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4999" spc="999">
                <a:solidFill>
                  <a:srgbClr val="000000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第1位　M45（すばる）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0" y="489744"/>
            <a:ext cx="10287000" cy="5389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96"/>
              </a:lnSpc>
              <a:spcBef>
                <a:spcPct val="0"/>
              </a:spcBef>
            </a:pPr>
            <a:r>
              <a:rPr lang="en-US" sz="2762" spc="138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公開天文台職員が選ぶ好きな天体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897832" y="3005645"/>
            <a:ext cx="4357985" cy="13531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spc="52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小学5年生のとき、</a:t>
            </a:r>
          </a:p>
          <a:p>
            <a:pPr algn="ctr">
              <a:lnSpc>
                <a:spcPts val="3640"/>
              </a:lnSpc>
            </a:pPr>
            <a:r>
              <a:rPr lang="en-US" b="true" sz="2600" spc="520">
                <a:solidFill>
                  <a:srgbClr val="000000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はじめて</a:t>
            </a:r>
            <a:r>
              <a:rPr lang="en-US" sz="2600" spc="52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双眼鏡で導入し</a:t>
            </a:r>
          </a:p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 spc="52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感動したから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364124" y="9135624"/>
            <a:ext cx="3657898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b="true" sz="3000" spc="600">
                <a:solidFill>
                  <a:srgbClr val="000000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車も星もスバル</a:t>
            </a:r>
            <a:r>
              <a:rPr lang="en-US" sz="3000" spc="60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が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spc="60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好きです。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241669" y="5300539"/>
            <a:ext cx="3951982" cy="18103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spc="52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冬の寒空に</a:t>
            </a:r>
          </a:p>
          <a:p>
            <a:pPr algn="ctr">
              <a:lnSpc>
                <a:spcPts val="3640"/>
              </a:lnSpc>
            </a:pPr>
            <a:r>
              <a:rPr lang="en-US" sz="2600" spc="52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星が集まって</a:t>
            </a:r>
          </a:p>
          <a:p>
            <a:pPr algn="ctr">
              <a:lnSpc>
                <a:spcPts val="3640"/>
              </a:lnSpc>
            </a:pPr>
            <a:r>
              <a:rPr lang="en-US" b="true" sz="2600" spc="520">
                <a:solidFill>
                  <a:srgbClr val="000000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かわいらしく</a:t>
            </a:r>
          </a:p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 spc="52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またたいているから。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028700" y="2140909"/>
            <a:ext cx="8229600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8801641" y="276941"/>
            <a:ext cx="1195640" cy="751759"/>
          </a:xfrm>
          <a:custGeom>
            <a:avLst/>
            <a:gdLst/>
            <a:ahLst/>
            <a:cxnLst/>
            <a:rect r="r" b="b" t="t" l="l"/>
            <a:pathLst>
              <a:path h="751759" w="1195640">
                <a:moveTo>
                  <a:pt x="0" y="0"/>
                </a:moveTo>
                <a:lnTo>
                  <a:pt x="1195640" y="0"/>
                </a:lnTo>
                <a:lnTo>
                  <a:pt x="1195640" y="751759"/>
                </a:lnTo>
                <a:lnTo>
                  <a:pt x="0" y="7517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3002518"/>
            <a:ext cx="10287000" cy="6853714"/>
          </a:xfrm>
          <a:custGeom>
            <a:avLst/>
            <a:gdLst/>
            <a:ahLst/>
            <a:cxnLst/>
            <a:rect r="r" b="b" t="t" l="l"/>
            <a:pathLst>
              <a:path h="6853714" w="10287000">
                <a:moveTo>
                  <a:pt x="0" y="0"/>
                </a:moveTo>
                <a:lnTo>
                  <a:pt x="10287000" y="0"/>
                </a:lnTo>
                <a:lnTo>
                  <a:pt x="10287000" y="6853714"/>
                </a:lnTo>
                <a:lnTo>
                  <a:pt x="0" y="6853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857325" y="1100059"/>
            <a:ext cx="8572349" cy="8540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4999" spc="999">
                <a:solidFill>
                  <a:srgbClr val="000000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第2位　土星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0" y="489744"/>
            <a:ext cx="10287000" cy="5389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96"/>
              </a:lnSpc>
              <a:spcBef>
                <a:spcPct val="0"/>
              </a:spcBef>
            </a:pPr>
            <a:r>
              <a:rPr lang="en-US" sz="2762" spc="138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公開天文台職員が選ぶ好きな天体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0" y="10556860"/>
            <a:ext cx="10287000" cy="6500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46"/>
              </a:lnSpc>
              <a:spcBef>
                <a:spcPct val="0"/>
              </a:spcBef>
            </a:pPr>
            <a:r>
              <a:rPr lang="en-US" sz="3262" spc="163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第1回ほしぞら総選挙</a:t>
            </a:r>
          </a:p>
        </p:txBody>
      </p:sp>
      <p:sp>
        <p:nvSpPr>
          <p:cNvPr name="AutoShape 8" id="8"/>
          <p:cNvSpPr/>
          <p:nvPr/>
        </p:nvSpPr>
        <p:spPr>
          <a:xfrm>
            <a:off x="2990368" y="11324418"/>
            <a:ext cx="4248215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9" id="9"/>
          <p:cNvSpPr txBox="true"/>
          <p:nvPr/>
        </p:nvSpPr>
        <p:spPr>
          <a:xfrm rot="0">
            <a:off x="1466309" y="11429193"/>
            <a:ext cx="7354382" cy="400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52"/>
              </a:lnSpc>
            </a:pPr>
            <a:r>
              <a:rPr lang="en-US" sz="2007" spc="10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星空と　人をつないで　一世紀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028700" y="2140909"/>
            <a:ext cx="8229600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8801641" y="276941"/>
            <a:ext cx="1195640" cy="751759"/>
          </a:xfrm>
          <a:custGeom>
            <a:avLst/>
            <a:gdLst/>
            <a:ahLst/>
            <a:cxnLst/>
            <a:rect r="r" b="b" t="t" l="l"/>
            <a:pathLst>
              <a:path h="751759" w="1195640">
                <a:moveTo>
                  <a:pt x="0" y="0"/>
                </a:moveTo>
                <a:lnTo>
                  <a:pt x="1195640" y="0"/>
                </a:lnTo>
                <a:lnTo>
                  <a:pt x="1195640" y="751759"/>
                </a:lnTo>
                <a:lnTo>
                  <a:pt x="0" y="7517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57871" y="4790496"/>
            <a:ext cx="1401086" cy="1401086"/>
          </a:xfrm>
          <a:custGeom>
            <a:avLst/>
            <a:gdLst/>
            <a:ahLst/>
            <a:cxnLst/>
            <a:rect r="r" b="b" t="t" l="l"/>
            <a:pathLst>
              <a:path h="1401086" w="1401086">
                <a:moveTo>
                  <a:pt x="0" y="0"/>
                </a:moveTo>
                <a:lnTo>
                  <a:pt x="1401086" y="0"/>
                </a:lnTo>
                <a:lnTo>
                  <a:pt x="1401086" y="1401086"/>
                </a:lnTo>
                <a:lnTo>
                  <a:pt x="0" y="14010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998375" y="8187822"/>
            <a:ext cx="1401086" cy="1401086"/>
          </a:xfrm>
          <a:custGeom>
            <a:avLst/>
            <a:gdLst/>
            <a:ahLst/>
            <a:cxnLst/>
            <a:rect r="r" b="b" t="t" l="l"/>
            <a:pathLst>
              <a:path h="1401086" w="1401086">
                <a:moveTo>
                  <a:pt x="0" y="0"/>
                </a:moveTo>
                <a:lnTo>
                  <a:pt x="1401086" y="0"/>
                </a:lnTo>
                <a:lnTo>
                  <a:pt x="1401086" y="1401085"/>
                </a:lnTo>
                <a:lnTo>
                  <a:pt x="0" y="14010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694937" y="2140909"/>
            <a:ext cx="4662277" cy="2918512"/>
          </a:xfrm>
          <a:custGeom>
            <a:avLst/>
            <a:gdLst/>
            <a:ahLst/>
            <a:cxnLst/>
            <a:rect r="r" b="b" t="t" l="l"/>
            <a:pathLst>
              <a:path h="2918512" w="4662277">
                <a:moveTo>
                  <a:pt x="0" y="0"/>
                </a:moveTo>
                <a:lnTo>
                  <a:pt x="4662277" y="0"/>
                </a:lnTo>
                <a:lnTo>
                  <a:pt x="4662277" y="2918512"/>
                </a:lnTo>
                <a:lnTo>
                  <a:pt x="0" y="29185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730351" y="8078314"/>
            <a:ext cx="4826298" cy="3021186"/>
          </a:xfrm>
          <a:custGeom>
            <a:avLst/>
            <a:gdLst/>
            <a:ahLst/>
            <a:cxnLst/>
            <a:rect r="r" b="b" t="t" l="l"/>
            <a:pathLst>
              <a:path h="3021186" w="4826298">
                <a:moveTo>
                  <a:pt x="0" y="0"/>
                </a:moveTo>
                <a:lnTo>
                  <a:pt x="4826298" y="0"/>
                </a:lnTo>
                <a:lnTo>
                  <a:pt x="4826298" y="3021187"/>
                </a:lnTo>
                <a:lnTo>
                  <a:pt x="0" y="30211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57871" y="10654114"/>
            <a:ext cx="1401086" cy="1401086"/>
          </a:xfrm>
          <a:custGeom>
            <a:avLst/>
            <a:gdLst/>
            <a:ahLst/>
            <a:cxnLst/>
            <a:rect r="r" b="b" t="t" l="l"/>
            <a:pathLst>
              <a:path h="1401086" w="1401086">
                <a:moveTo>
                  <a:pt x="0" y="0"/>
                </a:moveTo>
                <a:lnTo>
                  <a:pt x="1401086" y="0"/>
                </a:lnTo>
                <a:lnTo>
                  <a:pt x="1401086" y="1401086"/>
                </a:lnTo>
                <a:lnTo>
                  <a:pt x="0" y="14010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978577" y="4992934"/>
            <a:ext cx="4478166" cy="3466415"/>
          </a:xfrm>
          <a:custGeom>
            <a:avLst/>
            <a:gdLst/>
            <a:ahLst/>
            <a:cxnLst/>
            <a:rect r="r" b="b" t="t" l="l"/>
            <a:pathLst>
              <a:path h="3466415" w="4478166">
                <a:moveTo>
                  <a:pt x="0" y="0"/>
                </a:moveTo>
                <a:lnTo>
                  <a:pt x="4478166" y="0"/>
                </a:lnTo>
                <a:lnTo>
                  <a:pt x="4478166" y="3466415"/>
                </a:lnTo>
                <a:lnTo>
                  <a:pt x="0" y="34664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57325" y="1100059"/>
            <a:ext cx="8572349" cy="8540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b="true" sz="4999" spc="999">
                <a:solidFill>
                  <a:srgbClr val="000000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第2位　土星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0" y="489744"/>
            <a:ext cx="10287000" cy="5389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96"/>
              </a:lnSpc>
              <a:spcBef>
                <a:spcPct val="0"/>
              </a:spcBef>
            </a:pPr>
            <a:r>
              <a:rPr lang="en-US" sz="2762" spc="138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公開天文台職員が選ぶ好きな天体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585865" y="2642679"/>
            <a:ext cx="2880420" cy="18840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b="true" sz="2700" spc="540">
                <a:solidFill>
                  <a:srgbClr val="000000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可愛くて</a:t>
            </a:r>
            <a:r>
              <a:rPr lang="en-US" sz="2700" spc="54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、</a:t>
            </a:r>
          </a:p>
          <a:p>
            <a:pPr algn="ctr">
              <a:lnSpc>
                <a:spcPts val="3780"/>
              </a:lnSpc>
            </a:pPr>
            <a:r>
              <a:rPr lang="en-US" sz="2700" spc="54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最もお客さんに</a:t>
            </a:r>
          </a:p>
          <a:p>
            <a:pPr algn="ctr">
              <a:lnSpc>
                <a:spcPts val="3780"/>
              </a:lnSpc>
            </a:pPr>
            <a:r>
              <a:rPr lang="en-US" b="true" sz="2700" spc="540">
                <a:solidFill>
                  <a:srgbClr val="000000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喜んでもらえる</a:t>
            </a:r>
          </a:p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spc="54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天体だから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160186" y="5500370"/>
            <a:ext cx="4114949" cy="18840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b="true" sz="2700" spc="540">
                <a:solidFill>
                  <a:srgbClr val="000000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初めて手に入れた</a:t>
            </a:r>
          </a:p>
          <a:p>
            <a:pPr algn="ctr">
              <a:lnSpc>
                <a:spcPts val="3780"/>
              </a:lnSpc>
            </a:pPr>
            <a:r>
              <a:rPr lang="en-US" sz="2700" spc="54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望遠鏡で</a:t>
            </a:r>
          </a:p>
          <a:p>
            <a:pPr algn="ctr">
              <a:lnSpc>
                <a:spcPts val="3780"/>
              </a:lnSpc>
            </a:pPr>
            <a:r>
              <a:rPr lang="en-US" sz="2700" spc="54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いちばんはっきり良く</a:t>
            </a:r>
          </a:p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spc="54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見えたから。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223394" y="9107578"/>
            <a:ext cx="3840212" cy="9766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spc="56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望遠鏡で見た時、</a:t>
            </a:r>
          </a:p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spc="56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いつも</a:t>
            </a:r>
            <a:r>
              <a:rPr lang="en-US" b="true" sz="2800" spc="560">
                <a:solidFill>
                  <a:srgbClr val="000000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感動</a:t>
            </a:r>
            <a:r>
              <a:rPr lang="en-US" sz="2800" spc="56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するため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028700" y="2140909"/>
            <a:ext cx="8229600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8801641" y="276941"/>
            <a:ext cx="1195640" cy="751759"/>
          </a:xfrm>
          <a:custGeom>
            <a:avLst/>
            <a:gdLst/>
            <a:ahLst/>
            <a:cxnLst/>
            <a:rect r="r" b="b" t="t" l="l"/>
            <a:pathLst>
              <a:path h="751759" w="1195640">
                <a:moveTo>
                  <a:pt x="0" y="0"/>
                </a:moveTo>
                <a:lnTo>
                  <a:pt x="1195640" y="0"/>
                </a:lnTo>
                <a:lnTo>
                  <a:pt x="1195640" y="751759"/>
                </a:lnTo>
                <a:lnTo>
                  <a:pt x="0" y="7517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3002518"/>
            <a:ext cx="10287000" cy="6853714"/>
          </a:xfrm>
          <a:custGeom>
            <a:avLst/>
            <a:gdLst/>
            <a:ahLst/>
            <a:cxnLst/>
            <a:rect r="r" b="b" t="t" l="l"/>
            <a:pathLst>
              <a:path h="6853714" w="10287000">
                <a:moveTo>
                  <a:pt x="0" y="0"/>
                </a:moveTo>
                <a:lnTo>
                  <a:pt x="10287000" y="0"/>
                </a:lnTo>
                <a:lnTo>
                  <a:pt x="10287000" y="6853714"/>
                </a:lnTo>
                <a:lnTo>
                  <a:pt x="0" y="6853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49964" y="1169197"/>
            <a:ext cx="10412781" cy="7454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b="true" sz="4399" spc="879">
                <a:solidFill>
                  <a:srgbClr val="000000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第3位　M42（オリオン大星雲）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0" y="489744"/>
            <a:ext cx="10287000" cy="5389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96"/>
              </a:lnSpc>
              <a:spcBef>
                <a:spcPct val="0"/>
              </a:spcBef>
            </a:pPr>
            <a:r>
              <a:rPr lang="en-US" sz="2762" spc="138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公開天文台職員が選ぶ好きな天体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0" y="10799207"/>
            <a:ext cx="10287000" cy="6500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46"/>
              </a:lnSpc>
              <a:spcBef>
                <a:spcPct val="0"/>
              </a:spcBef>
            </a:pPr>
            <a:r>
              <a:rPr lang="en-US" sz="3262" spc="163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第1回ほしぞら総選挙</a:t>
            </a:r>
          </a:p>
        </p:txBody>
      </p:sp>
      <p:sp>
        <p:nvSpPr>
          <p:cNvPr name="AutoShape 8" id="8"/>
          <p:cNvSpPr/>
          <p:nvPr/>
        </p:nvSpPr>
        <p:spPr>
          <a:xfrm>
            <a:off x="2990368" y="11566765"/>
            <a:ext cx="4248215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9" id="9"/>
          <p:cNvSpPr txBox="true"/>
          <p:nvPr/>
        </p:nvSpPr>
        <p:spPr>
          <a:xfrm rot="0">
            <a:off x="1466309" y="11671540"/>
            <a:ext cx="7354382" cy="400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52"/>
              </a:lnSpc>
            </a:pPr>
            <a:r>
              <a:rPr lang="en-US" sz="2007" spc="10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星空と　人をつないで　一世紀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028700" y="2140909"/>
            <a:ext cx="8229600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8801641" y="276941"/>
            <a:ext cx="1195640" cy="751759"/>
          </a:xfrm>
          <a:custGeom>
            <a:avLst/>
            <a:gdLst/>
            <a:ahLst/>
            <a:cxnLst/>
            <a:rect r="r" b="b" t="t" l="l"/>
            <a:pathLst>
              <a:path h="751759" w="1195640">
                <a:moveTo>
                  <a:pt x="0" y="0"/>
                </a:moveTo>
                <a:lnTo>
                  <a:pt x="1195640" y="0"/>
                </a:lnTo>
                <a:lnTo>
                  <a:pt x="1195640" y="751759"/>
                </a:lnTo>
                <a:lnTo>
                  <a:pt x="0" y="7517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57871" y="4790496"/>
            <a:ext cx="1401086" cy="1401086"/>
          </a:xfrm>
          <a:custGeom>
            <a:avLst/>
            <a:gdLst/>
            <a:ahLst/>
            <a:cxnLst/>
            <a:rect r="r" b="b" t="t" l="l"/>
            <a:pathLst>
              <a:path h="1401086" w="1401086">
                <a:moveTo>
                  <a:pt x="0" y="0"/>
                </a:moveTo>
                <a:lnTo>
                  <a:pt x="1401086" y="0"/>
                </a:lnTo>
                <a:lnTo>
                  <a:pt x="1401086" y="1401086"/>
                </a:lnTo>
                <a:lnTo>
                  <a:pt x="0" y="14010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998375" y="8187822"/>
            <a:ext cx="1401086" cy="1401086"/>
          </a:xfrm>
          <a:custGeom>
            <a:avLst/>
            <a:gdLst/>
            <a:ahLst/>
            <a:cxnLst/>
            <a:rect r="r" b="b" t="t" l="l"/>
            <a:pathLst>
              <a:path h="1401086" w="1401086">
                <a:moveTo>
                  <a:pt x="0" y="0"/>
                </a:moveTo>
                <a:lnTo>
                  <a:pt x="1401086" y="0"/>
                </a:lnTo>
                <a:lnTo>
                  <a:pt x="1401086" y="1401085"/>
                </a:lnTo>
                <a:lnTo>
                  <a:pt x="0" y="14010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694937" y="2140909"/>
            <a:ext cx="4662277" cy="2918512"/>
          </a:xfrm>
          <a:custGeom>
            <a:avLst/>
            <a:gdLst/>
            <a:ahLst/>
            <a:cxnLst/>
            <a:rect r="r" b="b" t="t" l="l"/>
            <a:pathLst>
              <a:path h="2918512" w="4662277">
                <a:moveTo>
                  <a:pt x="0" y="0"/>
                </a:moveTo>
                <a:lnTo>
                  <a:pt x="4662277" y="0"/>
                </a:lnTo>
                <a:lnTo>
                  <a:pt x="4662277" y="2918512"/>
                </a:lnTo>
                <a:lnTo>
                  <a:pt x="0" y="29185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730351" y="8078314"/>
            <a:ext cx="4826298" cy="3021186"/>
          </a:xfrm>
          <a:custGeom>
            <a:avLst/>
            <a:gdLst/>
            <a:ahLst/>
            <a:cxnLst/>
            <a:rect r="r" b="b" t="t" l="l"/>
            <a:pathLst>
              <a:path h="3021186" w="4826298">
                <a:moveTo>
                  <a:pt x="0" y="0"/>
                </a:moveTo>
                <a:lnTo>
                  <a:pt x="4826298" y="0"/>
                </a:lnTo>
                <a:lnTo>
                  <a:pt x="4826298" y="3021187"/>
                </a:lnTo>
                <a:lnTo>
                  <a:pt x="0" y="30211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57871" y="10654114"/>
            <a:ext cx="1401086" cy="1401086"/>
          </a:xfrm>
          <a:custGeom>
            <a:avLst/>
            <a:gdLst/>
            <a:ahLst/>
            <a:cxnLst/>
            <a:rect r="r" b="b" t="t" l="l"/>
            <a:pathLst>
              <a:path h="1401086" w="1401086">
                <a:moveTo>
                  <a:pt x="0" y="0"/>
                </a:moveTo>
                <a:lnTo>
                  <a:pt x="1401086" y="0"/>
                </a:lnTo>
                <a:lnTo>
                  <a:pt x="1401086" y="1401086"/>
                </a:lnTo>
                <a:lnTo>
                  <a:pt x="0" y="14010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978577" y="4992934"/>
            <a:ext cx="4478166" cy="3466415"/>
          </a:xfrm>
          <a:custGeom>
            <a:avLst/>
            <a:gdLst/>
            <a:ahLst/>
            <a:cxnLst/>
            <a:rect r="r" b="b" t="t" l="l"/>
            <a:pathLst>
              <a:path h="3466415" w="4478166">
                <a:moveTo>
                  <a:pt x="0" y="0"/>
                </a:moveTo>
                <a:lnTo>
                  <a:pt x="4478166" y="0"/>
                </a:lnTo>
                <a:lnTo>
                  <a:pt x="4478166" y="3466415"/>
                </a:lnTo>
                <a:lnTo>
                  <a:pt x="0" y="34664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57325" y="1214677"/>
            <a:ext cx="8948094" cy="653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b="true" sz="3899" spc="779">
                <a:solidFill>
                  <a:srgbClr val="000000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第3位　M42（オリオン大星雲）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0" y="489744"/>
            <a:ext cx="10287000" cy="5389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96"/>
              </a:lnSpc>
              <a:spcBef>
                <a:spcPct val="0"/>
              </a:spcBef>
            </a:pPr>
            <a:r>
              <a:rPr lang="en-US" sz="2762" spc="138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公開天文台職員が選ぶ好きな天体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703358" y="3118835"/>
            <a:ext cx="2651522" cy="1012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 spc="58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星に</a:t>
            </a:r>
            <a:r>
              <a:rPr lang="en-US" b="true" sz="2900" spc="580">
                <a:solidFill>
                  <a:srgbClr val="000000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ハマった</a:t>
            </a:r>
          </a:p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 spc="58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きっかけ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434774" y="5664835"/>
            <a:ext cx="3840212" cy="14719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b="true" sz="2800" spc="560">
                <a:solidFill>
                  <a:srgbClr val="000000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美しい</a:t>
            </a:r>
            <a:r>
              <a:rPr lang="en-US" sz="2800" spc="56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です。</a:t>
            </a:r>
          </a:p>
          <a:p>
            <a:pPr algn="ctr">
              <a:lnSpc>
                <a:spcPts val="3920"/>
              </a:lnSpc>
            </a:pPr>
            <a:r>
              <a:rPr lang="en-US" sz="2800" spc="56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望遠鏡で観てよし、</a:t>
            </a:r>
          </a:p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spc="56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写真に撮ってよし</a:t>
            </a:r>
            <a:r>
              <a:rPr lang="en-US" b="true" sz="2800" spc="560">
                <a:solidFill>
                  <a:srgbClr val="000000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。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863429" y="8831215"/>
            <a:ext cx="2560141" cy="14719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spc="56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星雲、</a:t>
            </a:r>
          </a:p>
          <a:p>
            <a:pPr algn="ctr">
              <a:lnSpc>
                <a:spcPts val="3920"/>
              </a:lnSpc>
            </a:pPr>
            <a:r>
              <a:rPr lang="en-US" sz="2800" spc="56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それは〜</a:t>
            </a:r>
          </a:p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spc="56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君が見た光〜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028700" y="2140909"/>
            <a:ext cx="8229600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8801641" y="276941"/>
            <a:ext cx="1195640" cy="751759"/>
          </a:xfrm>
          <a:custGeom>
            <a:avLst/>
            <a:gdLst/>
            <a:ahLst/>
            <a:cxnLst/>
            <a:rect r="r" b="b" t="t" l="l"/>
            <a:pathLst>
              <a:path h="751759" w="1195640">
                <a:moveTo>
                  <a:pt x="0" y="0"/>
                </a:moveTo>
                <a:lnTo>
                  <a:pt x="1195640" y="0"/>
                </a:lnTo>
                <a:lnTo>
                  <a:pt x="1195640" y="751759"/>
                </a:lnTo>
                <a:lnTo>
                  <a:pt x="0" y="7517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496394" y="8963894"/>
            <a:ext cx="2856214" cy="2856214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16747" t="0" r="-16747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926725" y="1106494"/>
            <a:ext cx="8375398" cy="653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 spc="77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第2回ほしぞら総選挙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06173" y="2255209"/>
            <a:ext cx="8674655" cy="56309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89"/>
              </a:lnSpc>
            </a:pPr>
            <a:r>
              <a:rPr lang="en-US" sz="29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　誰でも投票ができる</a:t>
            </a:r>
          </a:p>
          <a:p>
            <a:pPr algn="ctr">
              <a:lnSpc>
                <a:spcPts val="6389"/>
              </a:lnSpc>
            </a:pPr>
            <a:r>
              <a:rPr lang="en-US" sz="2999" b="true">
                <a:solidFill>
                  <a:srgbClr val="000000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「第2回ほしぞら総選挙」</a:t>
            </a:r>
            <a:r>
              <a:rPr lang="en-US" sz="29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受付中！</a:t>
            </a:r>
          </a:p>
          <a:p>
            <a:pPr algn="ctr">
              <a:lnSpc>
                <a:spcPts val="6389"/>
              </a:lnSpc>
            </a:pPr>
            <a:r>
              <a:rPr lang="en-US" sz="29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詳しくは、プロフィールのリンクから、</a:t>
            </a:r>
          </a:p>
          <a:p>
            <a:pPr algn="ctr">
              <a:lnSpc>
                <a:spcPts val="6389"/>
              </a:lnSpc>
            </a:pPr>
            <a:r>
              <a:rPr lang="en-US" sz="29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「ほしぞら総選挙」特設サイトをご覧ください。</a:t>
            </a:r>
          </a:p>
          <a:p>
            <a:pPr algn="ctr">
              <a:lnSpc>
                <a:spcPts val="6389"/>
              </a:lnSpc>
            </a:pPr>
          </a:p>
          <a:p>
            <a:pPr algn="ctr">
              <a:lnSpc>
                <a:spcPts val="6602"/>
              </a:lnSpc>
            </a:pPr>
            <a:r>
              <a:rPr lang="en-US" sz="30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みなさまの推し「</a:t>
            </a:r>
            <a:r>
              <a:rPr lang="en-US" sz="3099" b="true">
                <a:solidFill>
                  <a:srgbClr val="000000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推し天体・星座」</a:t>
            </a:r>
            <a:r>
              <a:rPr lang="en-US" sz="30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に</a:t>
            </a:r>
          </a:p>
          <a:p>
            <a:pPr algn="ctr">
              <a:lnSpc>
                <a:spcPts val="6602"/>
              </a:lnSpc>
            </a:pPr>
            <a:r>
              <a:rPr lang="en-US" sz="30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ぜひご投票ください。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3714976" y="8963894"/>
            <a:ext cx="2856214" cy="2856214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136" t="0" r="-25136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933557" y="8963894"/>
            <a:ext cx="2856214" cy="2856214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16747" t="0" r="-16747" b="0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DAG8IweTuVk</dc:identifier>
  <dcterms:modified xsi:type="dcterms:W3CDTF">2011-08-01T06:04:30Z</dcterms:modified>
  <cp:revision>1</cp:revision>
  <dc:title>好きな天体3選</dc:title>
</cp:coreProperties>
</file>