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0287000" cy="12852400"/>
  <p:notesSz cx="6858000" cy="9144000"/>
  <p:embeddedFontLst>
    <p:embeddedFont>
      <p:font typeface="Source Han Sans JP Bold" charset="1" panose="020B0800000000000000"/>
      <p:regular r:id="rId11"/>
    </p:embeddedFont>
    <p:embeddedFont>
      <p:font typeface="Source Han Sans JP Medium" charset="1" panose="020B0600000000000000"/>
      <p:regular r:id="rId12"/>
    </p:embeddedFont>
    <p:embeddedFont>
      <p:font typeface="Source Han Sans JP" charset="1" panose="020B04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jpeg" Type="http://schemas.openxmlformats.org/officeDocument/2006/relationships/image"/><Relationship Id="rId4" Target="../media/image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1028700" y="11095787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2996089"/>
            <a:ext cx="10287000" cy="6866572"/>
          </a:xfrm>
          <a:custGeom>
            <a:avLst/>
            <a:gdLst/>
            <a:ahLst/>
            <a:cxnLst/>
            <a:rect r="r" b="b" t="t" l="l"/>
            <a:pathLst>
              <a:path h="6866572" w="10287000">
                <a:moveTo>
                  <a:pt x="0" y="0"/>
                </a:moveTo>
                <a:lnTo>
                  <a:pt x="10287000" y="0"/>
                </a:lnTo>
                <a:lnTo>
                  <a:pt x="10287000" y="6866572"/>
                </a:lnTo>
                <a:lnTo>
                  <a:pt x="0" y="6866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414696"/>
            <a:ext cx="10287000" cy="1955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96"/>
              </a:lnSpc>
            </a:pPr>
            <a:r>
              <a:rPr lang="en-US" b="true" sz="4762" spc="238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2026年 </a:t>
            </a:r>
          </a:p>
          <a:p>
            <a:pPr algn="ctr">
              <a:lnSpc>
                <a:spcPts val="8096"/>
              </a:lnSpc>
              <a:spcBef>
                <a:spcPct val="0"/>
              </a:spcBef>
            </a:pPr>
            <a:r>
              <a:rPr lang="en-US" b="true" sz="4762" spc="238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見逃せない天文現象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3291" y="10275397"/>
            <a:ext cx="9920419" cy="525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6"/>
              </a:lnSpc>
              <a:spcBef>
                <a:spcPct val="0"/>
              </a:spcBef>
            </a:pPr>
            <a:r>
              <a:rPr lang="en-US" b="true" sz="2680" spc="268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公開天文台100周年記念事業委員会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66309" y="11298671"/>
            <a:ext cx="7354382" cy="400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2"/>
              </a:lnSpc>
            </a:pPr>
            <a:r>
              <a:rPr lang="en-US" sz="2007" spc="1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星空と　人をつないで　一世紀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3176111"/>
            <a:ext cx="10287000" cy="6506527"/>
          </a:xfrm>
          <a:custGeom>
            <a:avLst/>
            <a:gdLst/>
            <a:ahLst/>
            <a:cxnLst/>
            <a:rect r="r" b="b" t="t" l="l"/>
            <a:pathLst>
              <a:path h="6506527" w="10287000">
                <a:moveTo>
                  <a:pt x="0" y="0"/>
                </a:moveTo>
                <a:lnTo>
                  <a:pt x="10287000" y="0"/>
                </a:lnTo>
                <a:lnTo>
                  <a:pt x="10287000" y="6506528"/>
                </a:lnTo>
                <a:lnTo>
                  <a:pt x="0" y="65065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6880553" y="5717098"/>
            <a:ext cx="2806198" cy="280619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339" t="-1705" r="-25703" b="-10826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857325" y="1214677"/>
            <a:ext cx="8572349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3月3日 皆既月食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57325" y="10300811"/>
            <a:ext cx="8572349" cy="1339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日本全国で観察可能</a:t>
            </a:r>
          </a:p>
          <a:p>
            <a:pPr algn="ctr">
              <a:lnSpc>
                <a:spcPts val="5459"/>
              </a:lnSpc>
            </a:pPr>
            <a:r>
              <a:rPr lang="en-US" b="true" sz="3899" spc="779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観察しやすい</a:t>
            </a: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時間帯！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39610" y="905387"/>
            <a:ext cx="1038022" cy="37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b="true" sz="1807" spc="9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2026年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3002518"/>
            <a:ext cx="10287000" cy="6853714"/>
          </a:xfrm>
          <a:custGeom>
            <a:avLst/>
            <a:gdLst/>
            <a:ahLst/>
            <a:cxnLst/>
            <a:rect r="r" b="b" t="t" l="l"/>
            <a:pathLst>
              <a:path h="6853714" w="10287000">
                <a:moveTo>
                  <a:pt x="0" y="0"/>
                </a:moveTo>
                <a:lnTo>
                  <a:pt x="10287000" y="0"/>
                </a:lnTo>
                <a:lnTo>
                  <a:pt x="10287000" y="6853714"/>
                </a:lnTo>
                <a:lnTo>
                  <a:pt x="0" y="6853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95601" y="763594"/>
            <a:ext cx="8572349" cy="1339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8/13 ペルセウス座流星群</a:t>
            </a:r>
          </a:p>
          <a:p>
            <a:pPr algn="l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12/14 ふたご座流星群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69937" y="10401377"/>
            <a:ext cx="9086699" cy="1339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2026年は両流星群ともに</a:t>
            </a:r>
          </a:p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月明かりの影響が少なく</a:t>
            </a:r>
            <a:r>
              <a:rPr lang="en-US" b="true" sz="3899" spc="779">
                <a:solidFill>
                  <a:srgbClr val="D4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好条件</a:t>
            </a: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！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4646" y="12247636"/>
            <a:ext cx="9997281" cy="37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b="true" sz="1807" spc="9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流星予想：ペルセウス座流星群 １時間に最大37個　ふたご座流星群 1時間に最大59個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95601" y="425729"/>
            <a:ext cx="1038022" cy="37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b="true" sz="1807" spc="9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2026年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17624" y="7765613"/>
            <a:ext cx="6251752" cy="4305452"/>
          </a:xfrm>
          <a:custGeom>
            <a:avLst/>
            <a:gdLst/>
            <a:ahLst/>
            <a:cxnLst/>
            <a:rect r="r" b="b" t="t" l="l"/>
            <a:pathLst>
              <a:path h="4305452" w="6251752">
                <a:moveTo>
                  <a:pt x="0" y="0"/>
                </a:moveTo>
                <a:lnTo>
                  <a:pt x="6251752" y="0"/>
                </a:lnTo>
                <a:lnTo>
                  <a:pt x="6251752" y="4305452"/>
                </a:lnTo>
                <a:lnTo>
                  <a:pt x="0" y="4305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26725" y="1106494"/>
            <a:ext cx="8375398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11/21 公開天文台100周年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06173" y="2274259"/>
            <a:ext cx="8674655" cy="5184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　これらの天体現象を</a:t>
            </a:r>
            <a:r>
              <a:rPr lang="en-US" sz="2799" b="true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最高に楽しむ</a:t>
            </a: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ためには、</a:t>
            </a:r>
          </a:p>
          <a:p>
            <a:pPr algn="just">
              <a:lnSpc>
                <a:spcPts val="5963"/>
              </a:lnSpc>
            </a:pPr>
            <a:r>
              <a:rPr lang="en-US" sz="2799" b="true">
                <a:solidFill>
                  <a:srgbClr val="D4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「公開天文台」</a:t>
            </a: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へお越しください。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　それぞれの公開天文台で工夫を凝らした、いろいろなイベントを実施しております。詳細は各天文台の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ＨＰ等をご参照ください。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　そんな公開天文台は11月21日</a:t>
            </a:r>
            <a:r>
              <a:rPr lang="en-US" b="true" sz="2799">
                <a:solidFill>
                  <a:srgbClr val="D4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100周年</a:t>
            </a: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を迎える文化です。ぜひこの機会に訪れてみてください。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4860" y="12096750"/>
            <a:ext cx="9997281" cy="37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1807" spc="9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出典：倉敷天文台（1926年11月21日開設）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98613" y="797204"/>
            <a:ext cx="1038022" cy="37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8"/>
              </a:lnSpc>
            </a:pPr>
            <a:r>
              <a:rPr lang="en-US" b="true" sz="1807" spc="90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2026年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07659" y="2063288"/>
            <a:ext cx="4871682" cy="3063070"/>
          </a:xfrm>
          <a:custGeom>
            <a:avLst/>
            <a:gdLst/>
            <a:ahLst/>
            <a:cxnLst/>
            <a:rect r="r" b="b" t="t" l="l"/>
            <a:pathLst>
              <a:path h="3063070" w="4871682">
                <a:moveTo>
                  <a:pt x="0" y="0"/>
                </a:moveTo>
                <a:lnTo>
                  <a:pt x="4871682" y="0"/>
                </a:lnTo>
                <a:lnTo>
                  <a:pt x="4871682" y="3063070"/>
                </a:lnTo>
                <a:lnTo>
                  <a:pt x="0" y="3063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6137706"/>
            <a:ext cx="8229600" cy="4469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フォローして最新情報をチェック！</a:t>
            </a: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また、イベントの詳細はプロフィール欄のURLから！</a:t>
            </a: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今後の投稿もお楽しみに！</a:t>
            </a:r>
          </a:p>
          <a:p>
            <a:pPr algn="ctr">
              <a:lnSpc>
                <a:spcPts val="5112"/>
              </a:lnSpc>
            </a:pP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日本公開天文台協会</a:t>
            </a: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公開天文台100周年記念事業委員会</a:t>
            </a:r>
          </a:p>
          <a:p>
            <a:pPr algn="ctr" marL="0" indent="0" lvl="1">
              <a:lnSpc>
                <a:spcPts val="511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DAG9bPPtudk</dc:identifier>
  <dcterms:modified xsi:type="dcterms:W3CDTF">2011-08-01T06:04:30Z</dcterms:modified>
  <cp:revision>1</cp:revision>
  <dc:title>2026年の天文現象</dc:title>
</cp:coreProperties>
</file>