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0287000" cy="12852400"/>
  <p:notesSz cx="6858000" cy="9144000"/>
  <p:embeddedFontLst>
    <p:embeddedFont>
      <p:font typeface="Source Han Sans JP Bold" charset="1" panose="020B0800000000000000"/>
      <p:regular r:id="rId12"/>
    </p:embeddedFont>
    <p:embeddedFont>
      <p:font typeface="Source Han Sans JP Medium" charset="1" panose="020B0600000000000000"/>
      <p:regular r:id="rId13"/>
    </p:embeddedFont>
    <p:embeddedFont>
      <p:font typeface="Source Han Sans JP" charset="1" panose="020B0400000000000000"/>
      <p:regular r:id="rId14"/>
    </p:embeddedFont>
    <p:embeddedFont>
      <p:font typeface="セザンヌ Medium" charset="1" panose="020206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348551"/>
            <a:ext cx="10287000" cy="6764921"/>
            <a:chOff x="0" y="0"/>
            <a:chExt cx="13716000" cy="901989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647" r="0" b="647"/>
            <a:stretch>
              <a:fillRect/>
            </a:stretch>
          </p:blipFill>
          <p:spPr>
            <a:xfrm flipH="false" flipV="false">
              <a:off x="0" y="0"/>
              <a:ext cx="13716000" cy="9019895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flipV="true">
            <a:off x="1028700" y="11400587"/>
            <a:ext cx="8229600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1171293"/>
            <a:ext cx="10287000" cy="1586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b="true" sz="3162" spc="15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公開天文台100周年記念事業</a:t>
            </a:r>
          </a:p>
          <a:p>
            <a:pPr algn="ctr">
              <a:lnSpc>
                <a:spcPts val="8096"/>
              </a:lnSpc>
              <a:spcBef>
                <a:spcPct val="0"/>
              </a:spcBef>
            </a:pPr>
            <a:r>
              <a:rPr lang="en-US" b="true" sz="4762" spc="238">
                <a:solidFill>
                  <a:srgbClr val="000000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「みんなで見よう!メシエ天体」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3291" y="10580197"/>
            <a:ext cx="9920419" cy="525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6"/>
              </a:lnSpc>
              <a:spcBef>
                <a:spcPct val="0"/>
              </a:spcBef>
            </a:pPr>
            <a:r>
              <a:rPr lang="en-US" b="true" sz="2680" spc="268">
                <a:solidFill>
                  <a:srgbClr val="000000"/>
                </a:solidFill>
                <a:latin typeface="Source Han Sans JP Medium"/>
                <a:ea typeface="Source Han Sans JP Medium"/>
                <a:cs typeface="Source Han Sans JP Medium"/>
                <a:sym typeface="Source Han Sans JP Medium"/>
              </a:rPr>
              <a:t>公開天文台100周年記念事業委員会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6309" y="11603471"/>
            <a:ext cx="7354382" cy="400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007" spc="1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星空と　人をつないで　一世紀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85757" y="7247585"/>
            <a:ext cx="2730579" cy="1909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3"/>
              </a:lnSpc>
              <a:spcBef>
                <a:spcPct val="0"/>
              </a:spcBef>
            </a:pPr>
            <a:r>
              <a:rPr lang="en-US" sz="7166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みほん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569055" y="2140909"/>
            <a:ext cx="908586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31" y="5851356"/>
            <a:ext cx="10287000" cy="6262211"/>
          </a:xfrm>
          <a:custGeom>
            <a:avLst/>
            <a:gdLst/>
            <a:ahLst/>
            <a:cxnLst/>
            <a:rect r="r" b="b" t="t" l="l"/>
            <a:pathLst>
              <a:path h="6262211" w="10287000">
                <a:moveTo>
                  <a:pt x="0" y="0"/>
                </a:moveTo>
                <a:lnTo>
                  <a:pt x="10287000" y="0"/>
                </a:lnTo>
                <a:lnTo>
                  <a:pt x="10287000" y="6262211"/>
                </a:lnTo>
                <a:lnTo>
                  <a:pt x="0" y="626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5330" y="1219997"/>
            <a:ext cx="9936340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みんなで見よう!メシエ天体とは？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82902" y="2276814"/>
            <a:ext cx="8547058" cy="2926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メシエ天体(星雲や星団)すべてをみんなで観察するイベントです。公開天文台各施設はもちろん、天文サークルや天文愛好家の方もご参加頂けます！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開催期間：2025/11/21-2026/11/21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860" y="12147301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「みんなで見よう! メシエ天体」特設サイト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569055" y="2140909"/>
            <a:ext cx="908586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931" y="5065129"/>
            <a:ext cx="10287000" cy="6764921"/>
            <a:chOff x="0" y="0"/>
            <a:chExt cx="13716000" cy="901989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647" r="0" b="647"/>
            <a:stretch>
              <a:fillRect/>
            </a:stretch>
          </p:blipFill>
          <p:spPr>
            <a:xfrm flipH="false" flipV="false">
              <a:off x="0" y="0"/>
              <a:ext cx="13716000" cy="9019895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75330" y="1219997"/>
            <a:ext cx="9936340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観察記念がダウンロードできる！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2902" y="2276814"/>
            <a:ext cx="8547058" cy="217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特設サイトからは、「メシエ天体カード」がダウンロードでき、名前入りの観察記念がお手元に残せます。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ぜひ、特設サイトをご覧ください。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8688" y="8964162"/>
            <a:ext cx="2730579" cy="1909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3"/>
              </a:lnSpc>
              <a:spcBef>
                <a:spcPct val="0"/>
              </a:spcBef>
            </a:pPr>
            <a:r>
              <a:rPr lang="en-US" sz="7166">
                <a:solidFill>
                  <a:srgbClr val="FFFFFF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みほん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860" y="11982450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メシエ天体カード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569055" y="2140909"/>
            <a:ext cx="908586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931" y="5065129"/>
            <a:ext cx="10287000" cy="6764921"/>
            <a:chOff x="0" y="0"/>
            <a:chExt cx="13716000" cy="901989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3525" t="0" r="3525" b="0"/>
            <a:stretch>
              <a:fillRect/>
            </a:stretch>
          </p:blipFill>
          <p:spPr>
            <a:xfrm flipH="false" flipV="false">
              <a:off x="0" y="0"/>
              <a:ext cx="13716000" cy="9019895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75330" y="1219997"/>
            <a:ext cx="9936340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観察報告をしよう！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82902" y="2276814"/>
            <a:ext cx="8547058" cy="217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「今、天文台にいます」掲示板からメシエ天体の観察報告ができます。「観察人数」はこの報告に基づいて算出しています。ぜひお気軽にご報告ください！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860" y="11982450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「今、天文台にいます」掲示板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569055" y="2140909"/>
            <a:ext cx="9085865" cy="0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801641" y="276941"/>
            <a:ext cx="1195640" cy="751759"/>
          </a:xfrm>
          <a:custGeom>
            <a:avLst/>
            <a:gdLst/>
            <a:ahLst/>
            <a:cxnLst/>
            <a:rect r="r" b="b" t="t" l="l"/>
            <a:pathLst>
              <a:path h="751759" w="1195640">
                <a:moveTo>
                  <a:pt x="0" y="0"/>
                </a:moveTo>
                <a:lnTo>
                  <a:pt x="1195640" y="0"/>
                </a:lnTo>
                <a:lnTo>
                  <a:pt x="1195640" y="751759"/>
                </a:lnTo>
                <a:lnTo>
                  <a:pt x="0" y="7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860" y="5024308"/>
            <a:ext cx="10287000" cy="5902166"/>
          </a:xfrm>
          <a:custGeom>
            <a:avLst/>
            <a:gdLst/>
            <a:ahLst/>
            <a:cxnLst/>
            <a:rect r="r" b="b" t="t" l="l"/>
            <a:pathLst>
              <a:path h="5902166" w="10287000">
                <a:moveTo>
                  <a:pt x="0" y="0"/>
                </a:moveTo>
                <a:lnTo>
                  <a:pt x="10287000" y="0"/>
                </a:lnTo>
                <a:lnTo>
                  <a:pt x="10287000" y="5902166"/>
                </a:lnTo>
                <a:lnTo>
                  <a:pt x="0" y="5902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2202529" y="9821989"/>
            <a:ext cx="1608333" cy="604556"/>
            <a:chOff x="0" y="0"/>
            <a:chExt cx="423594" cy="1592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3594" cy="159225"/>
            </a:xfrm>
            <a:custGeom>
              <a:avLst/>
              <a:gdLst/>
              <a:ahLst/>
              <a:cxnLst/>
              <a:rect r="r" b="b" t="t" l="l"/>
              <a:pathLst>
                <a:path h="159225" w="423594">
                  <a:moveTo>
                    <a:pt x="79612" y="0"/>
                  </a:moveTo>
                  <a:lnTo>
                    <a:pt x="343982" y="0"/>
                  </a:lnTo>
                  <a:cubicBezTo>
                    <a:pt x="365096" y="0"/>
                    <a:pt x="385346" y="8388"/>
                    <a:pt x="400276" y="23318"/>
                  </a:cubicBezTo>
                  <a:cubicBezTo>
                    <a:pt x="415206" y="38248"/>
                    <a:pt x="423594" y="58498"/>
                    <a:pt x="423594" y="79612"/>
                  </a:cubicBezTo>
                  <a:lnTo>
                    <a:pt x="423594" y="79612"/>
                  </a:lnTo>
                  <a:cubicBezTo>
                    <a:pt x="423594" y="100727"/>
                    <a:pt x="415206" y="120976"/>
                    <a:pt x="400276" y="135907"/>
                  </a:cubicBezTo>
                  <a:cubicBezTo>
                    <a:pt x="385346" y="150837"/>
                    <a:pt x="365096" y="159225"/>
                    <a:pt x="343982" y="159225"/>
                  </a:cubicBezTo>
                  <a:lnTo>
                    <a:pt x="79612" y="159225"/>
                  </a:lnTo>
                  <a:cubicBezTo>
                    <a:pt x="58498" y="159225"/>
                    <a:pt x="38248" y="150837"/>
                    <a:pt x="23318" y="135907"/>
                  </a:cubicBezTo>
                  <a:cubicBezTo>
                    <a:pt x="8388" y="120976"/>
                    <a:pt x="0" y="100727"/>
                    <a:pt x="0" y="79612"/>
                  </a:cubicBezTo>
                  <a:lnTo>
                    <a:pt x="0" y="79612"/>
                  </a:lnTo>
                  <a:cubicBezTo>
                    <a:pt x="0" y="58498"/>
                    <a:pt x="8388" y="38248"/>
                    <a:pt x="23318" y="23318"/>
                  </a:cubicBezTo>
                  <a:cubicBezTo>
                    <a:pt x="38248" y="8388"/>
                    <a:pt x="58498" y="0"/>
                    <a:pt x="79612" y="0"/>
                  </a:cubicBezTo>
                  <a:close/>
                </a:path>
              </a:pathLst>
            </a:custGeom>
            <a:ln w="38100" cap="rnd">
              <a:solidFill>
                <a:srgbClr val="D900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04775"/>
              <a:ext cx="423594" cy="264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08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5400000">
            <a:off x="3521285" y="9758489"/>
            <a:ext cx="731556" cy="731556"/>
          </a:xfrm>
          <a:custGeom>
            <a:avLst/>
            <a:gdLst/>
            <a:ahLst/>
            <a:cxnLst/>
            <a:rect r="r" b="b" t="t" l="l"/>
            <a:pathLst>
              <a:path h="731556" w="731556">
                <a:moveTo>
                  <a:pt x="0" y="0"/>
                </a:moveTo>
                <a:lnTo>
                  <a:pt x="731556" y="0"/>
                </a:lnTo>
                <a:lnTo>
                  <a:pt x="731556" y="731556"/>
                </a:lnTo>
                <a:lnTo>
                  <a:pt x="0" y="73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5330" y="1219997"/>
            <a:ext cx="9936340" cy="653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spc="77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みんなで見よう！メシエ天体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82902" y="2276814"/>
            <a:ext cx="8916651" cy="1421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ぜひ、皆さん特設サイトを確認してみてください。</a:t>
            </a:r>
          </a:p>
          <a:p>
            <a:pPr algn="just">
              <a:lnSpc>
                <a:spcPts val="5963"/>
              </a:lnSpc>
            </a:pPr>
            <a:r>
              <a:rPr lang="en-US" sz="2799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特設サイトはプロフィールのリンクから閲覧できます。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5330" y="11078874"/>
            <a:ext cx="9997281" cy="37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08"/>
              </a:lnSpc>
            </a:pPr>
            <a:r>
              <a:rPr lang="en-US" sz="1807" spc="9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「公開天文台100周年」特設サイト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07659" y="2063288"/>
            <a:ext cx="4871682" cy="3063070"/>
          </a:xfrm>
          <a:custGeom>
            <a:avLst/>
            <a:gdLst/>
            <a:ahLst/>
            <a:cxnLst/>
            <a:rect r="r" b="b" t="t" l="l"/>
            <a:pathLst>
              <a:path h="3063070" w="4871682">
                <a:moveTo>
                  <a:pt x="0" y="0"/>
                </a:moveTo>
                <a:lnTo>
                  <a:pt x="4871682" y="0"/>
                </a:lnTo>
                <a:lnTo>
                  <a:pt x="4871682" y="3063070"/>
                </a:lnTo>
                <a:lnTo>
                  <a:pt x="0" y="3063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137706"/>
            <a:ext cx="8229600" cy="4469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フォローして最新情報をチェック！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また、イベントの詳細はプロフィール欄のURLから！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今後の投稿もお楽しみに！</a:t>
            </a:r>
          </a:p>
          <a:p>
            <a:pPr algn="ctr">
              <a:lnSpc>
                <a:spcPts val="5112"/>
              </a:lnSpc>
            </a:pP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日本公開天文台協会</a:t>
            </a:r>
          </a:p>
          <a:p>
            <a:pPr algn="ctr">
              <a:lnSpc>
                <a:spcPts val="5112"/>
              </a:lnSpc>
            </a:pPr>
            <a:r>
              <a:rPr lang="en-US" sz="2400">
                <a:solidFill>
                  <a:srgbClr val="000000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公開天文台100周年記念事業委員会</a:t>
            </a:r>
          </a:p>
          <a:p>
            <a:pPr algn="ctr" marL="0" indent="0" lvl="1">
              <a:lnSpc>
                <a:spcPts val="511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DAG8H2cTjD4</dc:identifier>
  <dcterms:modified xsi:type="dcterms:W3CDTF">2011-08-01T06:04:30Z</dcterms:modified>
  <cp:revision>1</cp:revision>
  <dc:title>みんなで見よう！メシエ天体</dc:title>
</cp:coreProperties>
</file>